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0" r:id="rId7"/>
    <p:sldId id="3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548DA-1435-40E6-8592-771B9D79E5C1}" v="1" dt="2022-04-29T21:55:46.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4" autoAdjust="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Lobmeyer" userId="a632beac57fc8026" providerId="LiveId" clId="{D4C548DA-1435-40E6-8592-771B9D79E5C1}"/>
    <pc:docChg chg="undo custSel addSld delSld modSld">
      <pc:chgData name="Jason Lobmeyer" userId="a632beac57fc8026" providerId="LiveId" clId="{D4C548DA-1435-40E6-8592-771B9D79E5C1}" dt="2022-04-29T22:00:07.381" v="1494" actId="20577"/>
      <pc:docMkLst>
        <pc:docMk/>
      </pc:docMkLst>
      <pc:sldChg chg="modSp mod">
        <pc:chgData name="Jason Lobmeyer" userId="a632beac57fc8026" providerId="LiveId" clId="{D4C548DA-1435-40E6-8592-771B9D79E5C1}" dt="2022-04-29T21:40:51.134" v="28" actId="20577"/>
        <pc:sldMkLst>
          <pc:docMk/>
          <pc:sldMk cId="895915843" sldId="266"/>
        </pc:sldMkLst>
        <pc:spChg chg="mod">
          <ac:chgData name="Jason Lobmeyer" userId="a632beac57fc8026" providerId="LiveId" clId="{D4C548DA-1435-40E6-8592-771B9D79E5C1}" dt="2022-04-29T21:40:41.049" v="6" actId="20577"/>
          <ac:spMkLst>
            <pc:docMk/>
            <pc:sldMk cId="895915843" sldId="266"/>
            <ac:spMk id="2" creationId="{9AB2EA78-AEB3-469B-9025-3B17201A457B}"/>
          </ac:spMkLst>
        </pc:spChg>
        <pc:spChg chg="mod">
          <ac:chgData name="Jason Lobmeyer" userId="a632beac57fc8026" providerId="LiveId" clId="{D4C548DA-1435-40E6-8592-771B9D79E5C1}" dt="2022-04-29T21:40:51.134" v="28" actId="20577"/>
          <ac:spMkLst>
            <pc:docMk/>
            <pc:sldMk cId="895915843" sldId="266"/>
            <ac:spMk id="3" creationId="{255E1F2F-E259-4EA8-9FFD-3A10AF541859}"/>
          </ac:spMkLst>
        </pc:spChg>
      </pc:sldChg>
      <pc:sldChg chg="del">
        <pc:chgData name="Jason Lobmeyer" userId="a632beac57fc8026" providerId="LiveId" clId="{D4C548DA-1435-40E6-8592-771B9D79E5C1}" dt="2022-04-29T21:41:21.710" v="32" actId="47"/>
        <pc:sldMkLst>
          <pc:docMk/>
          <pc:sldMk cId="265522590" sldId="308"/>
        </pc:sldMkLst>
      </pc:sldChg>
      <pc:sldChg chg="modSp mod">
        <pc:chgData name="Jason Lobmeyer" userId="a632beac57fc8026" providerId="LiveId" clId="{D4C548DA-1435-40E6-8592-771B9D79E5C1}" dt="2022-04-29T21:49:48.947" v="466" actId="20577"/>
        <pc:sldMkLst>
          <pc:docMk/>
          <pc:sldMk cId="2059424394" sldId="309"/>
        </pc:sldMkLst>
        <pc:spChg chg="mod">
          <ac:chgData name="Jason Lobmeyer" userId="a632beac57fc8026" providerId="LiveId" clId="{D4C548DA-1435-40E6-8592-771B9D79E5C1}" dt="2022-04-29T21:44:34.011" v="69" actId="20577"/>
          <ac:spMkLst>
            <pc:docMk/>
            <pc:sldMk cId="2059424394" sldId="309"/>
            <ac:spMk id="2" creationId="{63882887-CA24-42DC-9C5E-2E513066DF8F}"/>
          </ac:spMkLst>
        </pc:spChg>
        <pc:spChg chg="mod">
          <ac:chgData name="Jason Lobmeyer" userId="a632beac57fc8026" providerId="LiveId" clId="{D4C548DA-1435-40E6-8592-771B9D79E5C1}" dt="2022-04-29T21:49:48.947" v="466" actId="20577"/>
          <ac:spMkLst>
            <pc:docMk/>
            <pc:sldMk cId="2059424394" sldId="309"/>
            <ac:spMk id="3" creationId="{BEE29CC8-A6C5-4F74-99A3-BF99F083AEDB}"/>
          </ac:spMkLst>
        </pc:spChg>
      </pc:sldChg>
      <pc:sldChg chg="modSp add mod">
        <pc:chgData name="Jason Lobmeyer" userId="a632beac57fc8026" providerId="LiveId" clId="{D4C548DA-1435-40E6-8592-771B9D79E5C1}" dt="2022-04-29T21:56:51.243" v="1168" actId="27636"/>
        <pc:sldMkLst>
          <pc:docMk/>
          <pc:sldMk cId="2811132751" sldId="310"/>
        </pc:sldMkLst>
        <pc:spChg chg="mod">
          <ac:chgData name="Jason Lobmeyer" userId="a632beac57fc8026" providerId="LiveId" clId="{D4C548DA-1435-40E6-8592-771B9D79E5C1}" dt="2022-04-29T21:44:53.259" v="128" actId="20577"/>
          <ac:spMkLst>
            <pc:docMk/>
            <pc:sldMk cId="2811132751" sldId="310"/>
            <ac:spMk id="2" creationId="{63882887-CA24-42DC-9C5E-2E513066DF8F}"/>
          </ac:spMkLst>
        </pc:spChg>
        <pc:spChg chg="mod">
          <ac:chgData name="Jason Lobmeyer" userId="a632beac57fc8026" providerId="LiveId" clId="{D4C548DA-1435-40E6-8592-771B9D79E5C1}" dt="2022-04-29T21:56:51.243" v="1168" actId="27636"/>
          <ac:spMkLst>
            <pc:docMk/>
            <pc:sldMk cId="2811132751" sldId="310"/>
            <ac:spMk id="3" creationId="{BEE29CC8-A6C5-4F74-99A3-BF99F083AEDB}"/>
          </ac:spMkLst>
        </pc:spChg>
      </pc:sldChg>
      <pc:sldChg chg="del">
        <pc:chgData name="Jason Lobmeyer" userId="a632beac57fc8026" providerId="LiveId" clId="{D4C548DA-1435-40E6-8592-771B9D79E5C1}" dt="2022-04-29T21:41:19.469" v="29" actId="47"/>
        <pc:sldMkLst>
          <pc:docMk/>
          <pc:sldMk cId="3982869208" sldId="310"/>
        </pc:sldMkLst>
      </pc:sldChg>
      <pc:sldChg chg="del">
        <pc:chgData name="Jason Lobmeyer" userId="a632beac57fc8026" providerId="LiveId" clId="{D4C548DA-1435-40E6-8592-771B9D79E5C1}" dt="2022-04-29T21:41:21.158" v="31" actId="47"/>
        <pc:sldMkLst>
          <pc:docMk/>
          <pc:sldMk cId="983140922" sldId="311"/>
        </pc:sldMkLst>
      </pc:sldChg>
      <pc:sldChg chg="modSp add mod">
        <pc:chgData name="Jason Lobmeyer" userId="a632beac57fc8026" providerId="LiveId" clId="{D4C548DA-1435-40E6-8592-771B9D79E5C1}" dt="2022-04-29T22:00:07.381" v="1494" actId="20577"/>
        <pc:sldMkLst>
          <pc:docMk/>
          <pc:sldMk cId="1016251600" sldId="311"/>
        </pc:sldMkLst>
        <pc:spChg chg="mod">
          <ac:chgData name="Jason Lobmeyer" userId="a632beac57fc8026" providerId="LiveId" clId="{D4C548DA-1435-40E6-8592-771B9D79E5C1}" dt="2022-04-29T21:46:15.371" v="293" actId="20577"/>
          <ac:spMkLst>
            <pc:docMk/>
            <pc:sldMk cId="1016251600" sldId="311"/>
            <ac:spMk id="2" creationId="{63882887-CA24-42DC-9C5E-2E513066DF8F}"/>
          </ac:spMkLst>
        </pc:spChg>
        <pc:spChg chg="mod">
          <ac:chgData name="Jason Lobmeyer" userId="a632beac57fc8026" providerId="LiveId" clId="{D4C548DA-1435-40E6-8592-771B9D79E5C1}" dt="2022-04-29T22:00:07.381" v="1494" actId="20577"/>
          <ac:spMkLst>
            <pc:docMk/>
            <pc:sldMk cId="1016251600" sldId="311"/>
            <ac:spMk id="3" creationId="{BEE29CC8-A6C5-4F74-99A3-BF99F083AEDB}"/>
          </ac:spMkLst>
        </pc:spChg>
      </pc:sldChg>
      <pc:sldChg chg="del">
        <pc:chgData name="Jason Lobmeyer" userId="a632beac57fc8026" providerId="LiveId" clId="{D4C548DA-1435-40E6-8592-771B9D79E5C1}" dt="2022-04-29T21:41:22.437" v="33" actId="47"/>
        <pc:sldMkLst>
          <pc:docMk/>
          <pc:sldMk cId="770168700" sldId="312"/>
        </pc:sldMkLst>
      </pc:sldChg>
      <pc:sldChg chg="del">
        <pc:chgData name="Jason Lobmeyer" userId="a632beac57fc8026" providerId="LiveId" clId="{D4C548DA-1435-40E6-8592-771B9D79E5C1}" dt="2022-04-29T21:41:20.520" v="30" actId="47"/>
        <pc:sldMkLst>
          <pc:docMk/>
          <pc:sldMk cId="2971969984" sldId="31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5/3/2022</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5/3/2022</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5/3/2022</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5/3/2022</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5/3/2022</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5/3/2022</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5/3/2022</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6730000" y="639097"/>
            <a:ext cx="4813072" cy="3494791"/>
          </a:xfrm>
        </p:spPr>
        <p:txBody>
          <a:bodyPr>
            <a:normAutofit/>
          </a:bodyPr>
          <a:lstStyle/>
          <a:p>
            <a:r>
              <a:rPr lang="en-US" dirty="0"/>
              <a:t>United Prevention</a:t>
            </a:r>
          </a:p>
        </p:txBody>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Serving the cities of Surprise &amp; </a:t>
            </a:r>
            <a:r>
              <a:rPr lang="en-US" dirty="0" err="1"/>
              <a:t>el</a:t>
            </a:r>
            <a:r>
              <a:rPr lang="en-US" dirty="0"/>
              <a:t> Mirage</a:t>
            </a:r>
          </a:p>
        </p:txBody>
      </p:sp>
      <p:pic>
        <p:nvPicPr>
          <p:cNvPr id="6" name="Picture 5">
            <a:extLst>
              <a:ext uri="{FF2B5EF4-FFF2-40B4-BE49-F238E27FC236}">
                <a16:creationId xmlns:a16="http://schemas.microsoft.com/office/drawing/2014/main" xmlns="" id="{8940CBE3-3F91-419A-A649-32AB388ECA8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xmlns=""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82887-CA24-42DC-9C5E-2E513066DF8F}"/>
              </a:ext>
            </a:extLst>
          </p:cNvPr>
          <p:cNvSpPr>
            <a:spLocks noGrp="1"/>
          </p:cNvSpPr>
          <p:nvPr>
            <p:ph type="title"/>
          </p:nvPr>
        </p:nvSpPr>
        <p:spPr/>
        <p:txBody>
          <a:bodyPr/>
          <a:lstStyle/>
          <a:p>
            <a:r>
              <a:rPr lang="en-US" dirty="0"/>
              <a:t>Our </a:t>
            </a:r>
            <a:r>
              <a:rPr lang="en-US" dirty="0" smtClean="0"/>
              <a:t>Beginnings</a:t>
            </a:r>
            <a:endParaRPr lang="en-US" dirty="0"/>
          </a:p>
        </p:txBody>
      </p:sp>
      <p:sp>
        <p:nvSpPr>
          <p:cNvPr id="3" name="Content Placeholder 2">
            <a:extLst>
              <a:ext uri="{FF2B5EF4-FFF2-40B4-BE49-F238E27FC236}">
                <a16:creationId xmlns:a16="http://schemas.microsoft.com/office/drawing/2014/main" xmlns="" id="{BEE29CC8-A6C5-4F74-99A3-BF99F083AEDB}"/>
              </a:ext>
            </a:extLst>
          </p:cNvPr>
          <p:cNvSpPr>
            <a:spLocks noGrp="1"/>
          </p:cNvSpPr>
          <p:nvPr>
            <p:ph idx="1"/>
          </p:nvPr>
        </p:nvSpPr>
        <p:spPr>
          <a:xfrm>
            <a:off x="1097279" y="2108201"/>
            <a:ext cx="7753757" cy="3760891"/>
          </a:xfrm>
        </p:spPr>
        <p:txBody>
          <a:bodyPr>
            <a:normAutofit/>
          </a:bodyPr>
          <a:lstStyle/>
          <a:p>
            <a:pPr lvl="1"/>
            <a:r>
              <a:rPr lang="en-US" sz="3200" dirty="0">
                <a:latin typeface="+mj-lt"/>
              </a:rPr>
              <a:t>Jason Lobmeyer, Sgt Gunderson, Merilee Fowler</a:t>
            </a:r>
          </a:p>
          <a:p>
            <a:pPr lvl="1"/>
            <a:r>
              <a:rPr lang="en-US" sz="3200" dirty="0">
                <a:latin typeface="+mj-lt"/>
              </a:rPr>
              <a:t>Support of local coalitions and National Guard</a:t>
            </a:r>
          </a:p>
          <a:p>
            <a:pPr lvl="1"/>
            <a:r>
              <a:rPr lang="en-US" sz="3200" dirty="0">
                <a:latin typeface="+mj-lt"/>
              </a:rPr>
              <a:t>Meetings with community members</a:t>
            </a:r>
          </a:p>
        </p:txBody>
      </p:sp>
      <p:sp>
        <p:nvSpPr>
          <p:cNvPr id="4" name="Content Placeholder 2">
            <a:extLst>
              <a:ext uri="{FF2B5EF4-FFF2-40B4-BE49-F238E27FC236}">
                <a16:creationId xmlns:a16="http://schemas.microsoft.com/office/drawing/2014/main" xmlns="" id="{279229AE-F748-4A9A-86A0-00CFCBC05C89}"/>
              </a:ext>
            </a:extLst>
          </p:cNvPr>
          <p:cNvSpPr txBox="1">
            <a:spLocks/>
          </p:cNvSpPr>
          <p:nvPr/>
        </p:nvSpPr>
        <p:spPr>
          <a:xfrm>
            <a:off x="6096000" y="2104996"/>
            <a:ext cx="499872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05942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82887-CA24-42DC-9C5E-2E513066DF8F}"/>
              </a:ext>
            </a:extLst>
          </p:cNvPr>
          <p:cNvSpPr>
            <a:spLocks noGrp="1"/>
          </p:cNvSpPr>
          <p:nvPr>
            <p:ph type="title"/>
          </p:nvPr>
        </p:nvSpPr>
        <p:spPr/>
        <p:txBody>
          <a:bodyPr/>
          <a:lstStyle/>
          <a:p>
            <a:r>
              <a:rPr lang="en-US" dirty="0"/>
              <a:t>Where </a:t>
            </a:r>
            <a:r>
              <a:rPr lang="en-US" dirty="0" smtClean="0"/>
              <a:t>We </a:t>
            </a:r>
            <a:r>
              <a:rPr lang="en-US" dirty="0"/>
              <a:t>A</a:t>
            </a:r>
            <a:r>
              <a:rPr lang="en-US" dirty="0" smtClean="0"/>
              <a:t>re </a:t>
            </a:r>
            <a:r>
              <a:rPr lang="en-US" dirty="0"/>
              <a:t>T</a:t>
            </a:r>
            <a:r>
              <a:rPr lang="en-US" dirty="0" smtClean="0"/>
              <a:t>oday</a:t>
            </a:r>
            <a:endParaRPr lang="en-US" dirty="0"/>
          </a:p>
        </p:txBody>
      </p:sp>
      <p:sp>
        <p:nvSpPr>
          <p:cNvPr id="3" name="Content Placeholder 2">
            <a:extLst>
              <a:ext uri="{FF2B5EF4-FFF2-40B4-BE49-F238E27FC236}">
                <a16:creationId xmlns:a16="http://schemas.microsoft.com/office/drawing/2014/main" xmlns="" id="{BEE29CC8-A6C5-4F74-99A3-BF99F083AEDB}"/>
              </a:ext>
            </a:extLst>
          </p:cNvPr>
          <p:cNvSpPr>
            <a:spLocks noGrp="1"/>
          </p:cNvSpPr>
          <p:nvPr>
            <p:ph idx="1"/>
          </p:nvPr>
        </p:nvSpPr>
        <p:spPr>
          <a:xfrm>
            <a:off x="1097279" y="2108201"/>
            <a:ext cx="7753757" cy="3760891"/>
          </a:xfrm>
        </p:spPr>
        <p:txBody>
          <a:bodyPr>
            <a:normAutofit lnSpcReduction="10000"/>
          </a:bodyPr>
          <a:lstStyle/>
          <a:p>
            <a:pPr lvl="1"/>
            <a:r>
              <a:rPr lang="en-US" sz="2400" dirty="0">
                <a:latin typeface="+mj-lt"/>
              </a:rPr>
              <a:t>Three formal coalition meetings; two in-person</a:t>
            </a:r>
          </a:p>
          <a:p>
            <a:pPr lvl="1"/>
            <a:r>
              <a:rPr lang="en-US" sz="2400" dirty="0">
                <a:latin typeface="+mj-lt"/>
              </a:rPr>
              <a:t>Determining coalition mission:</a:t>
            </a:r>
          </a:p>
          <a:p>
            <a:pPr lvl="3"/>
            <a:r>
              <a:rPr lang="en-US" sz="2400" dirty="0">
                <a:latin typeface="+mj-lt"/>
              </a:rPr>
              <a:t>To unite Surprise and El Mirage in preventing adult substance abuse and youth substance use while promoting strong, healthy, and safe communities through education, training, and collaboration.</a:t>
            </a:r>
          </a:p>
          <a:p>
            <a:pPr lvl="1"/>
            <a:r>
              <a:rPr lang="en-US" sz="2400" dirty="0">
                <a:latin typeface="+mj-lt"/>
              </a:rPr>
              <a:t>Warm support from Dysart Superintendent, Chief of Police for Surprise and El Mirage, Surprise Fire Dept, City of Surprise Human Services and Community Vitality, other SA organizations, local churches, and parents</a:t>
            </a:r>
            <a:endParaRPr lang="en-US" sz="2000" dirty="0">
              <a:latin typeface="+mj-lt"/>
            </a:endParaRPr>
          </a:p>
          <a:p>
            <a:pPr lvl="1"/>
            <a:endParaRPr lang="en-US" sz="3200" dirty="0">
              <a:latin typeface="+mj-lt"/>
            </a:endParaRPr>
          </a:p>
        </p:txBody>
      </p:sp>
      <p:sp>
        <p:nvSpPr>
          <p:cNvPr id="4" name="Content Placeholder 2">
            <a:extLst>
              <a:ext uri="{FF2B5EF4-FFF2-40B4-BE49-F238E27FC236}">
                <a16:creationId xmlns:a16="http://schemas.microsoft.com/office/drawing/2014/main" xmlns="" id="{279229AE-F748-4A9A-86A0-00CFCBC05C89}"/>
              </a:ext>
            </a:extLst>
          </p:cNvPr>
          <p:cNvSpPr txBox="1">
            <a:spLocks/>
          </p:cNvSpPr>
          <p:nvPr/>
        </p:nvSpPr>
        <p:spPr>
          <a:xfrm>
            <a:off x="6096000" y="2104996"/>
            <a:ext cx="499872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81113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82887-CA24-42DC-9C5E-2E513066DF8F}"/>
              </a:ext>
            </a:extLst>
          </p:cNvPr>
          <p:cNvSpPr>
            <a:spLocks noGrp="1"/>
          </p:cNvSpPr>
          <p:nvPr>
            <p:ph type="title"/>
          </p:nvPr>
        </p:nvSpPr>
        <p:spPr/>
        <p:txBody>
          <a:bodyPr/>
          <a:lstStyle/>
          <a:p>
            <a:r>
              <a:rPr lang="en-US" dirty="0"/>
              <a:t>The </a:t>
            </a:r>
            <a:r>
              <a:rPr lang="en-US" dirty="0" smtClean="0"/>
              <a:t>Next </a:t>
            </a:r>
            <a:r>
              <a:rPr lang="en-US" dirty="0"/>
              <a:t>12 </a:t>
            </a:r>
            <a:r>
              <a:rPr lang="en-US" dirty="0" smtClean="0"/>
              <a:t>Months</a:t>
            </a:r>
            <a:endParaRPr lang="en-US" dirty="0"/>
          </a:p>
        </p:txBody>
      </p:sp>
      <p:sp>
        <p:nvSpPr>
          <p:cNvPr id="3" name="Content Placeholder 2">
            <a:extLst>
              <a:ext uri="{FF2B5EF4-FFF2-40B4-BE49-F238E27FC236}">
                <a16:creationId xmlns:a16="http://schemas.microsoft.com/office/drawing/2014/main" xmlns="" id="{BEE29CC8-A6C5-4F74-99A3-BF99F083AEDB}"/>
              </a:ext>
            </a:extLst>
          </p:cNvPr>
          <p:cNvSpPr>
            <a:spLocks noGrp="1"/>
          </p:cNvSpPr>
          <p:nvPr>
            <p:ph idx="1"/>
          </p:nvPr>
        </p:nvSpPr>
        <p:spPr>
          <a:xfrm>
            <a:off x="1097279" y="2108201"/>
            <a:ext cx="7753757" cy="3760891"/>
          </a:xfrm>
        </p:spPr>
        <p:txBody>
          <a:bodyPr>
            <a:normAutofit lnSpcReduction="10000"/>
          </a:bodyPr>
          <a:lstStyle/>
          <a:p>
            <a:pPr lvl="1"/>
            <a:r>
              <a:rPr lang="en-US" sz="3200" dirty="0">
                <a:latin typeface="+mj-lt"/>
              </a:rPr>
              <a:t>Determine vision and values</a:t>
            </a:r>
          </a:p>
          <a:p>
            <a:pPr lvl="1"/>
            <a:r>
              <a:rPr lang="en-US" sz="3200" dirty="0">
                <a:latin typeface="+mj-lt"/>
              </a:rPr>
              <a:t>File for incorporation and tax-exempt status</a:t>
            </a:r>
          </a:p>
          <a:p>
            <a:pPr lvl="1"/>
            <a:r>
              <a:rPr lang="en-US" sz="3200" dirty="0">
                <a:latin typeface="+mj-lt"/>
              </a:rPr>
              <a:t>Continue to build capacity and secure commitment from each of 12 sectors</a:t>
            </a:r>
          </a:p>
          <a:p>
            <a:pPr lvl="1"/>
            <a:r>
              <a:rPr lang="en-US" sz="3200" dirty="0">
                <a:latin typeface="+mj-lt"/>
              </a:rPr>
              <a:t>Inform Dysart administrators on services; present curriculum to students</a:t>
            </a:r>
          </a:p>
          <a:p>
            <a:pPr lvl="1"/>
            <a:r>
              <a:rPr lang="en-US" sz="3200" dirty="0">
                <a:latin typeface="+mj-lt"/>
              </a:rPr>
              <a:t>Apply for next round of DFC funding</a:t>
            </a:r>
          </a:p>
        </p:txBody>
      </p:sp>
      <p:sp>
        <p:nvSpPr>
          <p:cNvPr id="4" name="Content Placeholder 2">
            <a:extLst>
              <a:ext uri="{FF2B5EF4-FFF2-40B4-BE49-F238E27FC236}">
                <a16:creationId xmlns:a16="http://schemas.microsoft.com/office/drawing/2014/main" xmlns="" id="{279229AE-F748-4A9A-86A0-00CFCBC05C89}"/>
              </a:ext>
            </a:extLst>
          </p:cNvPr>
          <p:cNvSpPr txBox="1">
            <a:spLocks/>
          </p:cNvSpPr>
          <p:nvPr/>
        </p:nvSpPr>
        <p:spPr>
          <a:xfrm>
            <a:off x="6096000" y="2104996"/>
            <a:ext cx="499872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016251600"/>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infopath/2007/PartnerControl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{13FA2B3A-3B34-4574-B242-E757871CDE7E}tf11437505_win32</Template>
  <TotalTime>1391</TotalTime>
  <Words>158</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Georgia Pro Cond Light</vt:lpstr>
      <vt:lpstr>Speak Pro</vt:lpstr>
      <vt:lpstr>RetrospectVTI</vt:lpstr>
      <vt:lpstr>United Prevention</vt:lpstr>
      <vt:lpstr>Our Beginnings</vt:lpstr>
      <vt:lpstr>Where We Are Today</vt:lpstr>
      <vt:lpstr>The Next 12 Months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Prevention Coalition</dc:title>
  <dc:creator>Jason Lobmeyer</dc:creator>
  <cp:lastModifiedBy>Alfreda Moore</cp:lastModifiedBy>
  <cp:revision>4</cp:revision>
  <dcterms:created xsi:type="dcterms:W3CDTF">2022-02-23T15:25:06Z</dcterms:created>
  <dcterms:modified xsi:type="dcterms:W3CDTF">2022-05-04T18:35:38Z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